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56" r:id="rId2"/>
    <p:sldId id="299" r:id="rId3"/>
    <p:sldId id="314" r:id="rId4"/>
    <p:sldId id="311" r:id="rId5"/>
    <p:sldId id="312" r:id="rId6"/>
    <p:sldId id="313" r:id="rId7"/>
    <p:sldId id="290" r:id="rId8"/>
    <p:sldId id="284" r:id="rId9"/>
    <p:sldId id="307" r:id="rId10"/>
    <p:sldId id="297" r:id="rId1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AC00"/>
    <a:srgbClr val="A9C9FF"/>
    <a:srgbClr val="6D6E70"/>
    <a:srgbClr val="F3F3F3"/>
    <a:srgbClr val="F8F3D2"/>
    <a:srgbClr val="7D110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523" autoAdjust="0"/>
    <p:restoredTop sz="90929"/>
  </p:normalViewPr>
  <p:slideViewPr>
    <p:cSldViewPr>
      <p:cViewPr varScale="1">
        <p:scale>
          <a:sx n="122" d="100"/>
          <a:sy n="122" d="100"/>
        </p:scale>
        <p:origin x="-1320" y="-96"/>
      </p:cViewPr>
      <p:guideLst>
        <p:guide orient="horz" pos="2160"/>
        <p:guide orient="horz" pos="528"/>
        <p:guide orient="horz" pos="480"/>
        <p:guide pos="2880"/>
        <p:guide pos="384"/>
        <p:guide pos="960"/>
        <p:guide pos="3456"/>
        <p:guide pos="5759"/>
        <p:guide pos="2304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1668575090" y="2036290405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t" anchorCtr="0" compatLnSpc="1">
            <a:prstTxWarp prst="textNoShape">
              <a:avLst/>
            </a:prstTxWarp>
          </a:bodyPr>
          <a:lstStyle>
            <a:lvl1pPr>
              <a:defRPr sz="1300" i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t" anchorCtr="0" compatLnSpc="1">
            <a:prstTxWarp prst="textNoShape">
              <a:avLst/>
            </a:prstTxWarp>
          </a:bodyPr>
          <a:lstStyle>
            <a:lvl1pPr algn="r">
              <a:defRPr sz="1300" i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1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b" anchorCtr="0" compatLnSpc="1">
            <a:prstTxWarp prst="textNoShape">
              <a:avLst/>
            </a:prstTxWarp>
          </a:bodyPr>
          <a:lstStyle>
            <a:lvl1pPr>
              <a:defRPr sz="1300" i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b" anchorCtr="0" compatLnSpc="1">
            <a:prstTxWarp prst="textNoShape">
              <a:avLst/>
            </a:prstTxWarp>
          </a:bodyPr>
          <a:lstStyle>
            <a:lvl1pPr algn="r">
              <a:defRPr sz="1300" i="0" smtClean="0"/>
            </a:lvl1pPr>
          </a:lstStyle>
          <a:p>
            <a:pPr>
              <a:defRPr/>
            </a:pPr>
            <a:fld id="{70150928-E057-410D-A83B-9EA5396206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289537-4750-4C81-B929-611EFD7F250D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8"/>
          <p:cNvSpPr>
            <a:spLocks noChangeArrowheads="1"/>
          </p:cNvSpPr>
          <p:nvPr userDrawn="1"/>
        </p:nvSpPr>
        <p:spPr bwMode="auto">
          <a:xfrm>
            <a:off x="0" y="0"/>
            <a:ext cx="9144000" cy="58039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Line 24"/>
          <p:cNvSpPr>
            <a:spLocks noChangeShapeType="1"/>
          </p:cNvSpPr>
          <p:nvPr/>
        </p:nvSpPr>
        <p:spPr bwMode="auto">
          <a:xfrm>
            <a:off x="685800" y="3198813"/>
            <a:ext cx="77692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0" y="5748338"/>
            <a:ext cx="9150350" cy="76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46" descr="IUwide_ps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5978525"/>
            <a:ext cx="19050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433638"/>
            <a:ext cx="8226425" cy="508000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676400"/>
            <a:ext cx="8226425" cy="776288"/>
          </a:xfrm>
        </p:spPr>
        <p:txBody>
          <a:bodyPr/>
          <a:lstStyle>
            <a:lvl1pPr algn="ctr">
              <a:defRPr sz="42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316413"/>
            <a:ext cx="8226425" cy="457200"/>
          </a:xfrm>
          <a:prstGeom prst="rect">
            <a:avLst/>
          </a:prstGeom>
        </p:spPr>
        <p:txBody>
          <a:bodyPr anchor="ctr"/>
          <a:lstStyle>
            <a:lvl1pPr algn="ctr">
              <a:defRPr sz="1400" i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7F0E342-6305-4AD9-BE10-43EECE5EC88C}" type="datetime4">
              <a:rPr lang="en-US" smtClean="0"/>
              <a:pPr>
                <a:defRPr/>
              </a:pPr>
              <a:t>September 25, 2013</a:t>
            </a:fld>
            <a:endParaRPr lang="en-US" sz="2000" dirty="0"/>
          </a:p>
        </p:txBody>
      </p:sp>
      <p:pic>
        <p:nvPicPr>
          <p:cNvPr id="11" name="Picture 37" descr="Picture3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7750" y="5867400"/>
            <a:ext cx="1187450" cy="9691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101013" cy="609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026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49840" y="6535579"/>
            <a:ext cx="3417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B7ACF187-A7BB-4935-B486-BC623C3136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37" descr="Picture3.png"/>
          <p:cNvPicPr>
            <a:picLocks noChangeAspect="1"/>
          </p:cNvPicPr>
          <p:nvPr userDrawn="1"/>
        </p:nvPicPr>
        <p:blipFill>
          <a:blip r:embed="rId2" cstate="print"/>
          <a:srcRect r="11111"/>
          <a:stretch>
            <a:fillRect/>
          </a:stretch>
        </p:blipFill>
        <p:spPr bwMode="auto">
          <a:xfrm>
            <a:off x="1676400" y="49899"/>
            <a:ext cx="609600" cy="55970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949325"/>
            <a:ext cx="71104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5588" y="1981200"/>
            <a:ext cx="7110412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0" y="6781800"/>
            <a:ext cx="9150350" cy="825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53" name="Rectangle 29"/>
          <p:cNvSpPr>
            <a:spLocks noChangeArrowheads="1"/>
          </p:cNvSpPr>
          <p:nvPr userDrawn="1"/>
        </p:nvSpPr>
        <p:spPr bwMode="auto">
          <a:xfrm>
            <a:off x="0" y="1"/>
            <a:ext cx="9150350" cy="685800"/>
          </a:xfrm>
          <a:prstGeom prst="rect">
            <a:avLst/>
          </a:prstGeom>
          <a:solidFill>
            <a:srgbClr val="7D110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32" name="Picture 33" descr="iuwide_psd_wh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2213" y="76200"/>
            <a:ext cx="16764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49840" y="6535579"/>
            <a:ext cx="3417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ACF187-A7BB-4935-B486-BC623C313628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0" y="6535579"/>
            <a:ext cx="22669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t>calorimeter group meeting 9/26/2013</a:t>
            </a:r>
            <a:endParaRPr kumimoji="0" lang="en-US" sz="1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7"/>
          <p:cNvSpPr>
            <a:spLocks noGrp="1" noChangeArrowheads="1"/>
          </p:cNvSpPr>
          <p:nvPr>
            <p:ph type="ctrTitle"/>
          </p:nvPr>
        </p:nvSpPr>
        <p:spPr>
          <a:xfrm>
            <a:off x="455613" y="1295400"/>
            <a:ext cx="8226425" cy="776288"/>
          </a:xfrm>
          <a:noFill/>
        </p:spPr>
        <p:txBody>
          <a:bodyPr/>
          <a:lstStyle/>
          <a:p>
            <a:r>
              <a:rPr lang="en-US" sz="3200" dirty="0" smtClean="0"/>
              <a:t>Update on MPPC frontend electronics development at IU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4276725" y="42259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i="0" dirty="0"/>
          </a:p>
        </p:txBody>
      </p:sp>
      <p:sp>
        <p:nvSpPr>
          <p:cNvPr id="13318" name="Text Box 10"/>
          <p:cNvSpPr txBox="1">
            <a:spLocks noChangeArrowheads="1"/>
          </p:cNvSpPr>
          <p:nvPr/>
        </p:nvSpPr>
        <p:spPr bwMode="auto">
          <a:xfrm>
            <a:off x="455613" y="3986213"/>
            <a:ext cx="8226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i="0" dirty="0" smtClean="0">
                <a:solidFill>
                  <a:schemeClr val="bg1"/>
                </a:solidFill>
              </a:rPr>
              <a:t>Gerard </a:t>
            </a:r>
            <a:r>
              <a:rPr lang="en-US" sz="1800" i="0" dirty="0" err="1" smtClean="0">
                <a:solidFill>
                  <a:schemeClr val="bg1"/>
                </a:solidFill>
              </a:rPr>
              <a:t>Visser</a:t>
            </a:r>
            <a:endParaRPr lang="en-US" i="0" dirty="0"/>
          </a:p>
        </p:txBody>
      </p:sp>
      <p:sp>
        <p:nvSpPr>
          <p:cNvPr id="13319" name="Rectangle 20"/>
          <p:cNvSpPr>
            <a:spLocks noChangeArrowheads="1"/>
          </p:cNvSpPr>
          <p:nvPr/>
        </p:nvSpPr>
        <p:spPr bwMode="auto">
          <a:xfrm>
            <a:off x="1981200" y="6019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4495800"/>
            <a:ext cx="8226425" cy="457200"/>
          </a:xfrm>
        </p:spPr>
        <p:txBody>
          <a:bodyPr/>
          <a:lstStyle/>
          <a:p>
            <a:r>
              <a:rPr lang="en-US" dirty="0" smtClean="0"/>
              <a:t>September 26, 2013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Control system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9140" y="3940926"/>
            <a:ext cx="1370060" cy="5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680666"/>
            <a:ext cx="1522460" cy="50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0940" y="4463209"/>
            <a:ext cx="32004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 bwMode="auto">
          <a:xfrm>
            <a:off x="5868940" y="5225209"/>
            <a:ext cx="1524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Notched Right Arrow 6"/>
          <p:cNvSpPr/>
          <p:nvPr/>
        </p:nvSpPr>
        <p:spPr bwMode="auto">
          <a:xfrm>
            <a:off x="5030740" y="5072809"/>
            <a:ext cx="1447800" cy="533400"/>
          </a:xfrm>
          <a:prstGeom prst="notchedRightArrow">
            <a:avLst/>
          </a:prstGeom>
          <a:solidFill>
            <a:schemeClr val="tx2">
              <a:lumMod val="90000"/>
              <a:alpha val="5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970" y="5149009"/>
            <a:ext cx="2513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I</a:t>
            </a:r>
            <a:r>
              <a:rPr lang="en-US" baseline="30000" dirty="0" smtClean="0"/>
              <a:t>2</a:t>
            </a:r>
            <a:r>
              <a:rPr lang="en-US" dirty="0" smtClean="0"/>
              <a:t>C devices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820170" y="5225209"/>
            <a:ext cx="1524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1" name="Notched Right Arrow 10"/>
          <p:cNvSpPr/>
          <p:nvPr/>
        </p:nvSpPr>
        <p:spPr bwMode="auto">
          <a:xfrm>
            <a:off x="2438400" y="5072809"/>
            <a:ext cx="1143770" cy="533400"/>
          </a:xfrm>
          <a:prstGeom prst="notchedRightArrow">
            <a:avLst/>
          </a:prstGeom>
          <a:solidFill>
            <a:schemeClr val="tx2">
              <a:lumMod val="90000"/>
              <a:alpha val="5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1" y="4615609"/>
            <a:ext cx="266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multidrop</a:t>
            </a:r>
            <a:r>
              <a:rPr lang="en-US" dirty="0" smtClean="0"/>
              <a:t> bus,</a:t>
            </a:r>
          </a:p>
          <a:p>
            <a:r>
              <a:rPr lang="en-US" dirty="0" smtClean="0"/>
              <a:t>unique global address factory programmed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38400" y="6063409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100 kb/s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635847" y="6063409"/>
            <a:ext cx="1608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3.125 kb/s (×2)</a:t>
            </a:r>
          </a:p>
          <a:p>
            <a:r>
              <a:rPr lang="en-US" sz="1200" dirty="0" smtClean="0">
                <a:sym typeface="Wingdings" pitchFamily="2" charset="2"/>
              </a:rPr>
              <a:t> 62.5 DAC writes/s</a:t>
            </a:r>
            <a:endParaRPr lang="en-US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447800"/>
            <a:ext cx="2209800" cy="607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1981200"/>
            <a:ext cx="1843087" cy="37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1371601"/>
            <a:ext cx="276934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Freeform 16"/>
          <p:cNvSpPr/>
          <p:nvPr/>
        </p:nvSpPr>
        <p:spPr bwMode="auto">
          <a:xfrm>
            <a:off x="259210" y="2618154"/>
            <a:ext cx="5882380" cy="1953846"/>
          </a:xfrm>
          <a:custGeom>
            <a:avLst/>
            <a:gdLst>
              <a:gd name="connsiteX0" fmla="*/ 4695744 w 5882380"/>
              <a:gd name="connsiteY0" fmla="*/ 0 h 1953846"/>
              <a:gd name="connsiteX1" fmla="*/ 5469467 w 5882380"/>
              <a:gd name="connsiteY1" fmla="*/ 312615 h 1953846"/>
              <a:gd name="connsiteX2" fmla="*/ 5860236 w 5882380"/>
              <a:gd name="connsiteY2" fmla="*/ 695569 h 1953846"/>
              <a:gd name="connsiteX3" fmla="*/ 5336605 w 5882380"/>
              <a:gd name="connsiteY3" fmla="*/ 890954 h 1953846"/>
              <a:gd name="connsiteX4" fmla="*/ 3359313 w 5882380"/>
              <a:gd name="connsiteY4" fmla="*/ 820615 h 1953846"/>
              <a:gd name="connsiteX5" fmla="*/ 1804052 w 5882380"/>
              <a:gd name="connsiteY5" fmla="*/ 804984 h 1953846"/>
              <a:gd name="connsiteX6" fmla="*/ 147190 w 5882380"/>
              <a:gd name="connsiteY6" fmla="*/ 1438031 h 1953846"/>
              <a:gd name="connsiteX7" fmla="*/ 920913 w 5882380"/>
              <a:gd name="connsiteY7" fmla="*/ 1953846 h 195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82380" h="1953846">
                <a:moveTo>
                  <a:pt x="4695744" y="0"/>
                </a:moveTo>
                <a:cubicBezTo>
                  <a:pt x="4985564" y="98343"/>
                  <a:pt x="5275385" y="196687"/>
                  <a:pt x="5469467" y="312615"/>
                </a:cubicBezTo>
                <a:cubicBezTo>
                  <a:pt x="5663549" y="428543"/>
                  <a:pt x="5882380" y="599179"/>
                  <a:pt x="5860236" y="695569"/>
                </a:cubicBezTo>
                <a:cubicBezTo>
                  <a:pt x="5838092" y="791959"/>
                  <a:pt x="5753426" y="870113"/>
                  <a:pt x="5336605" y="890954"/>
                </a:cubicBezTo>
                <a:cubicBezTo>
                  <a:pt x="4919785" y="911795"/>
                  <a:pt x="3948072" y="834943"/>
                  <a:pt x="3359313" y="820615"/>
                </a:cubicBezTo>
                <a:cubicBezTo>
                  <a:pt x="2770554" y="806287"/>
                  <a:pt x="2339406" y="702081"/>
                  <a:pt x="1804052" y="804984"/>
                </a:cubicBezTo>
                <a:cubicBezTo>
                  <a:pt x="1268698" y="907887"/>
                  <a:pt x="294380" y="1246554"/>
                  <a:pt x="147190" y="1438031"/>
                </a:cubicBezTo>
                <a:cubicBezTo>
                  <a:pt x="0" y="1629508"/>
                  <a:pt x="460456" y="1791677"/>
                  <a:pt x="920913" y="1953846"/>
                </a:cubicBezTo>
              </a:path>
            </a:pathLst>
          </a:custGeom>
          <a:noFill/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52400" y="1066800"/>
            <a:ext cx="2438400" cy="163121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while true; do { echo -ne 'rb5528DC6C920300009544\n' &gt;/dev/ttyUSB0; sleep 0.8; echo -ne 'rb5528E26C920300006B44\n' &gt;/dev/ttyUSB0; sleep 0.8; echo -ne 'rb5528DC6C9203000095BEFFFF\nrb5528E26C920300006BBEFFFF\n' &gt;/dev/ttyUSB0; } done</a:t>
            </a:r>
          </a:p>
        </p:txBody>
      </p:sp>
      <p:sp>
        <p:nvSpPr>
          <p:cNvPr id="21" name="Freeform 20"/>
          <p:cNvSpPr/>
          <p:nvPr/>
        </p:nvSpPr>
        <p:spPr bwMode="auto">
          <a:xfrm>
            <a:off x="1320800" y="2711938"/>
            <a:ext cx="2032000" cy="209713"/>
          </a:xfrm>
          <a:custGeom>
            <a:avLst/>
            <a:gdLst>
              <a:gd name="connsiteX0" fmla="*/ 0 w 2032000"/>
              <a:gd name="connsiteY0" fmla="*/ 0 h 209713"/>
              <a:gd name="connsiteX1" fmla="*/ 148492 w 2032000"/>
              <a:gd name="connsiteY1" fmla="*/ 179754 h 209713"/>
              <a:gd name="connsiteX2" fmla="*/ 844062 w 2032000"/>
              <a:gd name="connsiteY2" fmla="*/ 179754 h 209713"/>
              <a:gd name="connsiteX3" fmla="*/ 1516185 w 2032000"/>
              <a:gd name="connsiteY3" fmla="*/ 62524 h 209713"/>
              <a:gd name="connsiteX4" fmla="*/ 2032000 w 2032000"/>
              <a:gd name="connsiteY4" fmla="*/ 109416 h 20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9713">
                <a:moveTo>
                  <a:pt x="0" y="0"/>
                </a:moveTo>
                <a:cubicBezTo>
                  <a:pt x="3907" y="74897"/>
                  <a:pt x="7815" y="149795"/>
                  <a:pt x="148492" y="179754"/>
                </a:cubicBezTo>
                <a:cubicBezTo>
                  <a:pt x="289169" y="209713"/>
                  <a:pt x="616113" y="199292"/>
                  <a:pt x="844062" y="179754"/>
                </a:cubicBezTo>
                <a:cubicBezTo>
                  <a:pt x="1072011" y="160216"/>
                  <a:pt x="1318195" y="74247"/>
                  <a:pt x="1516185" y="62524"/>
                </a:cubicBezTo>
                <a:cubicBezTo>
                  <a:pt x="1714175" y="50801"/>
                  <a:pt x="1873087" y="80108"/>
                  <a:pt x="2032000" y="109416"/>
                </a:cubicBezTo>
              </a:path>
            </a:pathLst>
          </a:custGeom>
          <a:noFill/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4800" y="762000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(for example...)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106045" y="2362200"/>
            <a:ext cx="204735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$29.95 !!</a:t>
            </a:r>
          </a:p>
          <a:p>
            <a:r>
              <a:rPr lang="en-US" sz="1400" dirty="0" smtClean="0"/>
              <a:t>(need ~5 for beam test)</a:t>
            </a:r>
            <a:endParaRPr 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 for UCLA HCAL prototype</a:t>
            </a:r>
            <a:endParaRPr lang="en-US" dirty="0"/>
          </a:p>
        </p:txBody>
      </p:sp>
      <p:pic>
        <p:nvPicPr>
          <p:cNvPr id="11" name="Picture 10" descr="PICT16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9714" y="1295400"/>
            <a:ext cx="4125686" cy="4813300"/>
          </a:xfrm>
          <a:prstGeom prst="rect">
            <a:avLst/>
          </a:prstGeom>
        </p:spPr>
      </p:pic>
      <p:pic>
        <p:nvPicPr>
          <p:cNvPr id="12" name="Picture 11" descr="PICT16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9484" y="1371600"/>
            <a:ext cx="4086316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MPPC installed (#2 location)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18638"/>
            <a:ext cx="3505200" cy="85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5318638"/>
            <a:ext cx="3505200" cy="85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TEK00004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676400"/>
            <a:ext cx="4267200" cy="3200400"/>
          </a:xfrm>
          <a:prstGeom prst="rect">
            <a:avLst/>
          </a:prstGeom>
        </p:spPr>
      </p:pic>
      <p:pic>
        <p:nvPicPr>
          <p:cNvPr id="10" name="Picture 9" descr="TEK00003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1676400"/>
            <a:ext cx="4267200" cy="3200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905000" y="1143000"/>
            <a:ext cx="5261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dark noise (+maybe small light leaks)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" y="478149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on @ 72 V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00600" y="478149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off @ 67 V</a:t>
            </a:r>
            <a:endParaRPr lang="en-US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Gang of four MPPC installed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905000" y="1143000"/>
            <a:ext cx="5261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dark noise (+maybe small light leaks)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478149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#2 on @ 72 V, others off @ 67 V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0600" y="478149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all off @ 67 V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11" name="Picture 10" descr="TEK0000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1676400"/>
            <a:ext cx="4267200" cy="3200400"/>
          </a:xfrm>
          <a:prstGeom prst="rect">
            <a:avLst/>
          </a:prstGeom>
        </p:spPr>
      </p:pic>
      <p:pic>
        <p:nvPicPr>
          <p:cNvPr id="12" name="Picture 11" descr="TEK0000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676400"/>
            <a:ext cx="4267200" cy="3200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9600" y="6016823"/>
            <a:ext cx="4432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Note the histograms here and following in linear scale</a:t>
            </a:r>
            <a:endParaRPr lang="en-US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K0000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2520" y="3886200"/>
            <a:ext cx="3535680" cy="2651760"/>
          </a:xfrm>
          <a:prstGeom prst="rect">
            <a:avLst/>
          </a:prstGeom>
        </p:spPr>
      </p:pic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Gang of four MPPC, </a:t>
            </a:r>
            <a:r>
              <a:rPr lang="en-US" u="sng" dirty="0" smtClean="0"/>
              <a:t>one at a time</a:t>
            </a:r>
            <a:r>
              <a:rPr lang="en-US" dirty="0" smtClean="0"/>
              <a:t> 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41120" y="409569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#2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8" name="Picture 7" descr="TEK00007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2520" y="1234440"/>
            <a:ext cx="3535680" cy="2651760"/>
          </a:xfrm>
          <a:prstGeom prst="rect">
            <a:avLst/>
          </a:prstGeom>
        </p:spPr>
      </p:pic>
      <p:pic>
        <p:nvPicPr>
          <p:cNvPr id="9" name="Picture 8" descr="TEK00008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93920" y="1219200"/>
            <a:ext cx="3535680" cy="2651760"/>
          </a:xfrm>
          <a:prstGeom prst="rect">
            <a:avLst/>
          </a:prstGeom>
        </p:spPr>
      </p:pic>
      <p:pic>
        <p:nvPicPr>
          <p:cNvPr id="10" name="Picture 9" descr="TEK00009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93920" y="3886200"/>
            <a:ext cx="3535680" cy="26517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41120" y="144780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#0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22520" y="409569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#3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22520" y="144780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#1</a:t>
            </a:r>
            <a:endParaRPr lang="en-US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Gang of four MPPC, #2 on vs. all 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478149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#2 on @ 72 V, others off @ 67 V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0600" y="478149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all on @ 72 V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12" name="Picture 11" descr="TEK0000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676400"/>
            <a:ext cx="4267200" cy="3200400"/>
          </a:xfrm>
          <a:prstGeom prst="rect">
            <a:avLst/>
          </a:prstGeom>
        </p:spPr>
      </p:pic>
      <p:pic>
        <p:nvPicPr>
          <p:cNvPr id="9" name="Picture 8" descr="TEK00010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676400"/>
            <a:ext cx="4267200" cy="3200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11678" y="5410200"/>
            <a:ext cx="349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  <a:latin typeface="Cooper Black" pitchFamily="18" charset="0"/>
              </a:rPr>
              <a:t>It all looks pretty reasonable I think</a:t>
            </a:r>
            <a:endParaRPr lang="en-US" sz="1400" dirty="0">
              <a:solidFill>
                <a:srgbClr val="00B050"/>
              </a:solidFill>
              <a:latin typeface="Cooper Black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6096000"/>
            <a:ext cx="5730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E2AC00"/>
                </a:solidFill>
                <a:latin typeface="Cooper Black" pitchFamily="18" charset="0"/>
              </a:rPr>
              <a:t>p.s. – all signal volts/div on above slides are wrong by a factor</a:t>
            </a:r>
          </a:p>
          <a:p>
            <a:r>
              <a:rPr lang="en-US" sz="1400" dirty="0" smtClean="0">
                <a:solidFill>
                  <a:srgbClr val="E2AC00"/>
                </a:solidFill>
                <a:latin typeface="Cooper Black" pitchFamily="18" charset="0"/>
              </a:rPr>
              <a:t>of 2. too late to correct, and it doesn’t really matter anyway.</a:t>
            </a:r>
            <a:endParaRPr lang="en-US" sz="1400" dirty="0">
              <a:solidFill>
                <a:srgbClr val="E2AC00"/>
              </a:solidFill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 rot="-1800000">
            <a:off x="533400" y="3352800"/>
            <a:ext cx="8101013" cy="609600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Requirements for FEE for UCLA W-</a:t>
            </a:r>
            <a:r>
              <a:rPr lang="en-US" sz="2400" dirty="0" err="1" smtClean="0"/>
              <a:t>SciFi</a:t>
            </a:r>
            <a:r>
              <a:rPr lang="en-US" sz="2400" dirty="0" smtClean="0"/>
              <a:t> calorimeter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03950"/>
            <a:ext cx="82296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/>
              <a:t> FEE fits behind tower (26.7 mm square), and compatible to optical coupling of MPPC’s to light guide 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/>
              <a:t> Single analog output signal from tower, representing sum of 4 MPPC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/>
              <a:t> Full scale signal range </a:t>
            </a:r>
            <a:r>
              <a:rPr lang="en-US" sz="1200" i="0" dirty="0" smtClean="0"/>
              <a:t>(whole tower sum)</a:t>
            </a:r>
            <a:r>
              <a:rPr lang="en-US" sz="1800" i="0" dirty="0" smtClean="0"/>
              <a:t> &gt;5,000 pixel with good linearity </a:t>
            </a:r>
            <a:r>
              <a:rPr lang="en-US" sz="1800" dirty="0" smtClean="0">
                <a:latin typeface="Arial"/>
                <a:cs typeface="Arial"/>
              </a:rPr>
              <a:t>≈</a:t>
            </a:r>
            <a:r>
              <a:rPr lang="en-US" sz="1800" dirty="0" smtClean="0"/>
              <a:t>1%.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/>
              <a:t> Noise level low enough to calibrate via single-pixel peak. (This is necessary to adjust each of 4 MPPC devices to matching gain).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/>
              <a:t> Temperature compensation and bias voltage stability sufficient to have </a:t>
            </a:r>
            <a:r>
              <a:rPr lang="en-US" sz="1800" dirty="0" smtClean="0">
                <a:latin typeface="Arial"/>
                <a:cs typeface="Arial"/>
              </a:rPr>
              <a:t>≈</a:t>
            </a:r>
            <a:r>
              <a:rPr lang="en-US" sz="1800" dirty="0" smtClean="0"/>
              <a:t>1%</a:t>
            </a:r>
            <a:r>
              <a:rPr lang="en-US" sz="1800" i="0" dirty="0" smtClean="0"/>
              <a:t> gain stability. (Over temperature range </a:t>
            </a:r>
            <a:r>
              <a:rPr lang="en-US" sz="1800" dirty="0" smtClean="0"/>
              <a:t>25 to 40</a:t>
            </a:r>
            <a:r>
              <a:rPr lang="en-US" sz="1800" dirty="0" smtClean="0">
                <a:latin typeface="Arial"/>
                <a:cs typeface="Arial"/>
              </a:rPr>
              <a:t>°C ?</a:t>
            </a:r>
            <a:r>
              <a:rPr lang="en-US" sz="1800" i="0" dirty="0" smtClean="0">
                <a:latin typeface="Arial"/>
                <a:cs typeface="Arial"/>
              </a:rPr>
              <a:t>)</a:t>
            </a:r>
          </a:p>
          <a:p>
            <a:pPr lvl="1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>
                <a:latin typeface="Arial"/>
                <a:cs typeface="Arial"/>
              </a:rPr>
              <a:t> </a:t>
            </a:r>
            <a:r>
              <a:rPr lang="en-US" sz="1800" i="0" dirty="0" smtClean="0">
                <a:solidFill>
                  <a:srgbClr val="0070C0"/>
                </a:solidFill>
                <a:latin typeface="Arial"/>
                <a:cs typeface="Arial"/>
              </a:rPr>
              <a:t>Remark: 1% gain error results from merely ≈0.25 °C uncompensated temperature change.</a:t>
            </a:r>
            <a:endParaRPr lang="en-US" sz="1800" i="0" dirty="0" smtClean="0">
              <a:solidFill>
                <a:srgbClr val="0070C0"/>
              </a:solidFill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/>
              <a:t> Low cost, low power, and easy to integrate to large system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1143000"/>
            <a:ext cx="2912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(slightly updated from previous meeting)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10-Point Star 62"/>
          <p:cNvSpPr/>
          <p:nvPr/>
        </p:nvSpPr>
        <p:spPr bwMode="auto">
          <a:xfrm>
            <a:off x="7848600" y="4419600"/>
            <a:ext cx="1143000" cy="1066800"/>
          </a:xfrm>
          <a:prstGeom prst="star10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readout system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2590800" y="1752600"/>
            <a:ext cx="3048000" cy="2362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>
            <a:off x="5410200" y="3505200"/>
            <a:ext cx="685800" cy="152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Rectangle 38"/>
          <p:cNvSpPr/>
          <p:nvPr/>
        </p:nvSpPr>
        <p:spPr bwMode="auto">
          <a:xfrm>
            <a:off x="2438400" y="1905000"/>
            <a:ext cx="3048000" cy="2362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42" name="Straight Arrow Connector 41"/>
          <p:cNvCxnSpPr>
            <a:endCxn id="44" idx="1"/>
          </p:cNvCxnSpPr>
          <p:nvPr/>
        </p:nvCxnSpPr>
        <p:spPr bwMode="auto">
          <a:xfrm>
            <a:off x="5257800" y="3657600"/>
            <a:ext cx="806637" cy="4463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Rectangle 37"/>
          <p:cNvSpPr/>
          <p:nvPr/>
        </p:nvSpPr>
        <p:spPr bwMode="auto">
          <a:xfrm>
            <a:off x="2286000" y="2057400"/>
            <a:ext cx="3048000" cy="2362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41" name="Straight Arrow Connector 40"/>
          <p:cNvCxnSpPr>
            <a:endCxn id="44" idx="2"/>
          </p:cNvCxnSpPr>
          <p:nvPr/>
        </p:nvCxnSpPr>
        <p:spPr bwMode="auto">
          <a:xfrm>
            <a:off x="5105400" y="3810000"/>
            <a:ext cx="914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36"/>
          <p:cNvSpPr/>
          <p:nvPr/>
        </p:nvSpPr>
        <p:spPr bwMode="auto">
          <a:xfrm>
            <a:off x="2133600" y="2209800"/>
            <a:ext cx="3048000" cy="2362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 block diagram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4114800" y="25908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regulator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3581400" y="2819400"/>
            <a:ext cx="304800" cy="304800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r>
              <a:rPr lang="en-US" sz="1200" dirty="0" smtClean="0"/>
              <a:t>+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514600" y="25908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/>
              <a:t>DAC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114800" y="35814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/>
              <a:t>MPPC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0" name="Straight Arrow Connector 9"/>
          <p:cNvCxnSpPr>
            <a:stCxn id="7" idx="3"/>
            <a:endCxn id="6" idx="2"/>
          </p:cNvCxnSpPr>
          <p:nvPr/>
        </p:nvCxnSpPr>
        <p:spPr bwMode="auto">
          <a:xfrm>
            <a:off x="3352800" y="2971800"/>
            <a:ext cx="2286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endCxn id="6" idx="1"/>
          </p:cNvCxnSpPr>
          <p:nvPr/>
        </p:nvCxnSpPr>
        <p:spPr bwMode="auto">
          <a:xfrm rot="16200000" flipH="1">
            <a:off x="3276600" y="2514599"/>
            <a:ext cx="501837" cy="19703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2514600" y="35052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/>
              <a:t>DAC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5" name="Straight Arrow Connector 14"/>
          <p:cNvCxnSpPr>
            <a:stCxn id="13" idx="3"/>
            <a:endCxn id="6" idx="3"/>
          </p:cNvCxnSpPr>
          <p:nvPr/>
        </p:nvCxnSpPr>
        <p:spPr bwMode="auto">
          <a:xfrm flipV="1">
            <a:off x="3352800" y="3079563"/>
            <a:ext cx="273237" cy="80663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828800" y="2362200"/>
            <a:ext cx="16002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990600" y="19812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/>
              <a:t>voltage reference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21" name="Straight Arrow Connector 20"/>
          <p:cNvCxnSpPr>
            <a:stCxn id="6" idx="6"/>
            <a:endCxn id="5" idx="1"/>
          </p:cNvCxnSpPr>
          <p:nvPr/>
        </p:nvCxnSpPr>
        <p:spPr bwMode="auto">
          <a:xfrm>
            <a:off x="3886200" y="2971800"/>
            <a:ext cx="2286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stCxn id="5" idx="2"/>
            <a:endCxn id="8" idx="0"/>
          </p:cNvCxnSpPr>
          <p:nvPr/>
        </p:nvCxnSpPr>
        <p:spPr bwMode="auto">
          <a:xfrm rot="5400000">
            <a:off x="4419600" y="3467100"/>
            <a:ext cx="2286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8" idx="3"/>
            <a:endCxn id="44" idx="3"/>
          </p:cNvCxnSpPr>
          <p:nvPr/>
        </p:nvCxnSpPr>
        <p:spPr bwMode="auto">
          <a:xfrm flipV="1">
            <a:off x="4953000" y="3917763"/>
            <a:ext cx="1111437" cy="4463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endCxn id="7" idx="0"/>
          </p:cNvCxnSpPr>
          <p:nvPr/>
        </p:nvCxnSpPr>
        <p:spPr bwMode="auto">
          <a:xfrm rot="16200000" flipH="1">
            <a:off x="2800350" y="2457450"/>
            <a:ext cx="228600" cy="381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tangle 30"/>
          <p:cNvSpPr/>
          <p:nvPr/>
        </p:nvSpPr>
        <p:spPr bwMode="auto">
          <a:xfrm>
            <a:off x="990600" y="35052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 smtClean="0"/>
              <a:t>thermistor</a:t>
            </a:r>
            <a:endParaRPr kumimoji="0" lang="en-US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33" name="Straight Arrow Connector 32"/>
          <p:cNvCxnSpPr>
            <a:stCxn id="31" idx="3"/>
            <a:endCxn id="13" idx="1"/>
          </p:cNvCxnSpPr>
          <p:nvPr/>
        </p:nvCxnSpPr>
        <p:spPr bwMode="auto">
          <a:xfrm>
            <a:off x="1828800" y="3886200"/>
            <a:ext cx="6858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>
            <a:stCxn id="19" idx="2"/>
            <a:endCxn id="31" idx="0"/>
          </p:cNvCxnSpPr>
          <p:nvPr/>
        </p:nvCxnSpPr>
        <p:spPr bwMode="auto">
          <a:xfrm rot="5400000">
            <a:off x="1028700" y="3124200"/>
            <a:ext cx="7620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4" name="Oval 43"/>
          <p:cNvSpPr/>
          <p:nvPr/>
        </p:nvSpPr>
        <p:spPr bwMode="auto">
          <a:xfrm>
            <a:off x="6019800" y="3657600"/>
            <a:ext cx="304800" cy="304800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r>
              <a:rPr lang="en-US" sz="1200" dirty="0" smtClean="0"/>
              <a:t>+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6553200" y="34290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/>
              <a:t>preamp/ shaper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6553200" y="46482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/>
              <a:t>cable driver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>
            <a:off x="7391400" y="4876800"/>
            <a:ext cx="533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47" idx="3"/>
          </p:cNvCxnSpPr>
          <p:nvPr/>
        </p:nvCxnSpPr>
        <p:spPr bwMode="auto">
          <a:xfrm>
            <a:off x="7391400" y="5029200"/>
            <a:ext cx="533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stCxn id="44" idx="6"/>
            <a:endCxn id="46" idx="1"/>
          </p:cNvCxnSpPr>
          <p:nvPr/>
        </p:nvCxnSpPr>
        <p:spPr bwMode="auto">
          <a:xfrm>
            <a:off x="6324600" y="3810000"/>
            <a:ext cx="2286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>
            <a:stCxn id="46" idx="2"/>
            <a:endCxn id="47" idx="0"/>
          </p:cNvCxnSpPr>
          <p:nvPr/>
        </p:nvCxnSpPr>
        <p:spPr bwMode="auto">
          <a:xfrm rot="5400000">
            <a:off x="6743700" y="4419600"/>
            <a:ext cx="4572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6" name="Rectangle 55"/>
          <p:cNvSpPr/>
          <p:nvPr/>
        </p:nvSpPr>
        <p:spPr bwMode="auto">
          <a:xfrm>
            <a:off x="2514600" y="49530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/>
              <a:t>1-wire to I</a:t>
            </a:r>
            <a:r>
              <a:rPr lang="en-US" sz="1100" baseline="30000" dirty="0" smtClean="0"/>
              <a:t>2</a:t>
            </a:r>
            <a:r>
              <a:rPr lang="en-US" sz="1100" dirty="0" smtClean="0"/>
              <a:t>C bridge hardware</a:t>
            </a:r>
            <a:endParaRPr kumimoji="0" lang="en-US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58" name="Straight Arrow Connector 57"/>
          <p:cNvCxnSpPr>
            <a:stCxn id="56" idx="0"/>
            <a:endCxn id="13" idx="2"/>
          </p:cNvCxnSpPr>
          <p:nvPr/>
        </p:nvCxnSpPr>
        <p:spPr bwMode="auto">
          <a:xfrm rot="5400000" flipH="1" flipV="1">
            <a:off x="2590800" y="4610100"/>
            <a:ext cx="6858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9" name="10-Point Star 58"/>
          <p:cNvSpPr/>
          <p:nvPr/>
        </p:nvSpPr>
        <p:spPr bwMode="auto">
          <a:xfrm>
            <a:off x="304800" y="4800600"/>
            <a:ext cx="1295400" cy="1066800"/>
          </a:xfrm>
          <a:prstGeom prst="star10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some software</a:t>
            </a:r>
            <a:r>
              <a:rPr kumimoji="0" lang="en-US" sz="1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 on some </a:t>
            </a:r>
            <a:r>
              <a:rPr kumimoji="0" lang="en-US" sz="10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linux</a:t>
            </a:r>
            <a:r>
              <a:rPr kumimoji="0" lang="en-US" sz="1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 box somewhere</a:t>
            </a:r>
            <a:endParaRPr kumimoji="0" lang="en-US" sz="1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61" name="Straight Arrow Connector 60"/>
          <p:cNvCxnSpPr>
            <a:endCxn id="56" idx="1"/>
          </p:cNvCxnSpPr>
          <p:nvPr/>
        </p:nvCxnSpPr>
        <p:spPr bwMode="auto">
          <a:xfrm>
            <a:off x="1524000" y="5334000"/>
            <a:ext cx="9906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F8F3D2"/>
      </a:dk2>
      <a:lt2>
        <a:srgbClr val="B0B2B4"/>
      </a:lt2>
      <a:accent1>
        <a:srgbClr val="7D110C"/>
      </a:accent1>
      <a:accent2>
        <a:srgbClr val="6D6E70"/>
      </a:accent2>
      <a:accent3>
        <a:srgbClr val="FFFFFF"/>
      </a:accent3>
      <a:accent4>
        <a:srgbClr val="000000"/>
      </a:accent4>
      <a:accent5>
        <a:srgbClr val="BFAAAA"/>
      </a:accent5>
      <a:accent6>
        <a:srgbClr val="626365"/>
      </a:accent6>
      <a:hlink>
        <a:srgbClr val="7D110C"/>
      </a:hlink>
      <a:folHlink>
        <a:srgbClr val="6D6E7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F8F3D2"/>
        </a:dk2>
        <a:lt2>
          <a:srgbClr val="B0B2B4"/>
        </a:lt2>
        <a:accent1>
          <a:srgbClr val="7D110C"/>
        </a:accent1>
        <a:accent2>
          <a:srgbClr val="6D6E70"/>
        </a:accent2>
        <a:accent3>
          <a:srgbClr val="FFFFFF"/>
        </a:accent3>
        <a:accent4>
          <a:srgbClr val="000000"/>
        </a:accent4>
        <a:accent5>
          <a:srgbClr val="BFAAAA"/>
        </a:accent5>
        <a:accent6>
          <a:srgbClr val="626365"/>
        </a:accent6>
        <a:hlink>
          <a:srgbClr val="7D110C"/>
        </a:hlink>
        <a:folHlink>
          <a:srgbClr val="6D6E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9F3D3"/>
        </a:lt1>
        <a:dk2>
          <a:srgbClr val="F8F3D2"/>
        </a:dk2>
        <a:lt2>
          <a:srgbClr val="B0B2B4"/>
        </a:lt2>
        <a:accent1>
          <a:srgbClr val="7D110C"/>
        </a:accent1>
        <a:accent2>
          <a:srgbClr val="6D6E70"/>
        </a:accent2>
        <a:accent3>
          <a:srgbClr val="FBF8E6"/>
        </a:accent3>
        <a:accent4>
          <a:srgbClr val="000000"/>
        </a:accent4>
        <a:accent5>
          <a:srgbClr val="BFAAAA"/>
        </a:accent5>
        <a:accent6>
          <a:srgbClr val="626365"/>
        </a:accent6>
        <a:hlink>
          <a:srgbClr val="7D110C"/>
        </a:hlink>
        <a:folHlink>
          <a:srgbClr val="6D6E7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F8F3D2"/>
    </a:dk2>
    <a:lt2>
      <a:srgbClr val="B0B2B4"/>
    </a:lt2>
    <a:accent1>
      <a:srgbClr val="7D110C"/>
    </a:accent1>
    <a:accent2>
      <a:srgbClr val="6D6E70"/>
    </a:accent2>
    <a:accent3>
      <a:srgbClr val="FFFFFF"/>
    </a:accent3>
    <a:accent4>
      <a:srgbClr val="000000"/>
    </a:accent4>
    <a:accent5>
      <a:srgbClr val="BFAAAA"/>
    </a:accent5>
    <a:accent6>
      <a:srgbClr val="626365"/>
    </a:accent6>
    <a:hlink>
      <a:srgbClr val="7D110C"/>
    </a:hlink>
    <a:folHlink>
      <a:srgbClr val="6D6E7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5777</TotalTime>
  <Words>423</Words>
  <Application>Microsoft Office PowerPoint</Application>
  <PresentationFormat>On-screen Show (4:3)</PresentationFormat>
  <Paragraphs>61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Blank Presentation</vt:lpstr>
      <vt:lpstr>Update on MPPC frontend electronics development at IU</vt:lpstr>
      <vt:lpstr>FEE for UCLA HCAL prototype</vt:lpstr>
      <vt:lpstr>Single MPPC installed (#2 location)</vt:lpstr>
      <vt:lpstr>Gang of four MPPC installed</vt:lpstr>
      <vt:lpstr>Gang of four MPPC, one at a time on</vt:lpstr>
      <vt:lpstr>Gang of four MPPC, #2 on vs. all on</vt:lpstr>
      <vt:lpstr>Backup slides</vt:lpstr>
      <vt:lpstr>Requirements for FEE for UCLA W-SciFi calorimeter</vt:lpstr>
      <vt:lpstr>FEE block diagram</vt:lpstr>
      <vt:lpstr>Control system</vt:lpstr>
    </vt:vector>
  </TitlesOfParts>
  <Company>Office of Creative Services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FGT Readout/DAQ</dc:title>
  <dc:creator>gv</dc:creator>
  <cp:keywords/>
  <cp:lastModifiedBy>gvisser</cp:lastModifiedBy>
  <cp:revision>550</cp:revision>
  <cp:lastPrinted>2006-11-16T20:01:38Z</cp:lastPrinted>
  <dcterms:created xsi:type="dcterms:W3CDTF">2006-11-07T21:52:34Z</dcterms:created>
  <dcterms:modified xsi:type="dcterms:W3CDTF">2013-09-26T03:00:06Z</dcterms:modified>
</cp:coreProperties>
</file>